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3" r:id="rId6"/>
    <p:sldId id="259" r:id="rId7"/>
    <p:sldId id="262" r:id="rId8"/>
    <p:sldId id="260" r:id="rId9"/>
    <p:sldId id="265" r:id="rId10"/>
    <p:sldId id="268"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B9C00BF-3846-4535-B213-16C22FE01C6F}" type="datetimeFigureOut">
              <a:rPr lang="en-DE" smtClean="0"/>
              <a:t>13/07/2019</a:t>
            </a:fld>
            <a:endParaRPr lang="en-DE"/>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DE"/>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DBB224C-EA49-42AD-A15F-B145FEC85CC0}" type="slidenum">
              <a:rPr lang="en-DE" smtClean="0"/>
              <a:t>‹#›</a:t>
            </a:fld>
            <a:endParaRPr lang="en-DE"/>
          </a:p>
        </p:txBody>
      </p:sp>
    </p:spTree>
    <p:extLst>
      <p:ext uri="{BB962C8B-B14F-4D97-AF65-F5344CB8AC3E}">
        <p14:creationId xmlns:p14="http://schemas.microsoft.com/office/powerpoint/2010/main" val="418069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9C00BF-3846-4535-B213-16C22FE01C6F}" type="datetimeFigureOut">
              <a:rPr lang="en-DE" smtClean="0"/>
              <a:t>13/07/2019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420330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9C00BF-3846-4535-B213-16C22FE01C6F}" type="datetimeFigureOut">
              <a:rPr lang="en-DE" smtClean="0"/>
              <a:t>13/07/2019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361130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9C00BF-3846-4535-B213-16C22FE01C6F}" type="datetimeFigureOut">
              <a:rPr lang="en-DE" smtClean="0"/>
              <a:t>13/07/2019</a:t>
            </a:fld>
            <a:endParaRPr lang="en-DE"/>
          </a:p>
        </p:txBody>
      </p:sp>
      <p:sp>
        <p:nvSpPr>
          <p:cNvPr id="8" name="Footer Placeholder 7"/>
          <p:cNvSpPr>
            <a:spLocks noGrp="1"/>
          </p:cNvSpPr>
          <p:nvPr>
            <p:ph type="ftr" sz="quarter" idx="11"/>
          </p:nvPr>
        </p:nvSpPr>
        <p:spPr/>
        <p:txBody>
          <a:bodyPr/>
          <a:lstStyle/>
          <a:p>
            <a:endParaRPr lang="en-DE"/>
          </a:p>
        </p:txBody>
      </p:sp>
      <p:sp>
        <p:nvSpPr>
          <p:cNvPr id="9" name="Slide Number Placeholder 8"/>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82578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B9C00BF-3846-4535-B213-16C22FE01C6F}" type="datetimeFigureOut">
              <a:rPr lang="en-DE" smtClean="0"/>
              <a:t>13/07/2019</a:t>
            </a:fld>
            <a:endParaRPr lang="en-DE"/>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DE"/>
          </a:p>
        </p:txBody>
      </p:sp>
      <p:sp>
        <p:nvSpPr>
          <p:cNvPr id="6" name="Slide Number Placeholder 5"/>
          <p:cNvSpPr>
            <a:spLocks noGrp="1"/>
          </p:cNvSpPr>
          <p:nvPr>
            <p:ph type="sldNum" sz="quarter" idx="12"/>
          </p:nvPr>
        </p:nvSpPr>
        <p:spPr>
          <a:xfrm>
            <a:off x="8604504" y="5211060"/>
            <a:ext cx="2112264" cy="228600"/>
          </a:xfrm>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54249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9C00BF-3846-4535-B213-16C22FE01C6F}" type="datetimeFigureOut">
              <a:rPr lang="en-DE" smtClean="0"/>
              <a:t>13/07/2019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415975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9C00BF-3846-4535-B213-16C22FE01C6F}" type="datetimeFigureOut">
              <a:rPr lang="en-DE" smtClean="0"/>
              <a:t>13/07/2019</a:t>
            </a:fld>
            <a:endParaRPr lang="en-DE"/>
          </a:p>
        </p:txBody>
      </p:sp>
      <p:sp>
        <p:nvSpPr>
          <p:cNvPr id="8" name="Footer Placeholder 7"/>
          <p:cNvSpPr>
            <a:spLocks noGrp="1"/>
          </p:cNvSpPr>
          <p:nvPr>
            <p:ph type="ftr" sz="quarter" idx="11"/>
          </p:nvPr>
        </p:nvSpPr>
        <p:spPr/>
        <p:txBody>
          <a:bodyPr/>
          <a:lstStyle/>
          <a:p>
            <a:endParaRPr lang="en-DE"/>
          </a:p>
        </p:txBody>
      </p:sp>
      <p:sp>
        <p:nvSpPr>
          <p:cNvPr id="9" name="Slide Number Placeholder 8"/>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38588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9C00BF-3846-4535-B213-16C22FE01C6F}" type="datetimeFigureOut">
              <a:rPr lang="en-DE" smtClean="0"/>
              <a:t>13/07/2019</a:t>
            </a:fld>
            <a:endParaRPr lang="en-DE"/>
          </a:p>
        </p:txBody>
      </p:sp>
      <p:sp>
        <p:nvSpPr>
          <p:cNvPr id="4" name="Footer Placeholder 3"/>
          <p:cNvSpPr>
            <a:spLocks noGrp="1"/>
          </p:cNvSpPr>
          <p:nvPr>
            <p:ph type="ftr" sz="quarter" idx="11"/>
          </p:nvPr>
        </p:nvSpPr>
        <p:spPr/>
        <p:txBody>
          <a:bodyPr/>
          <a:lstStyle/>
          <a:p>
            <a:endParaRPr lang="en-DE"/>
          </a:p>
        </p:txBody>
      </p:sp>
      <p:sp>
        <p:nvSpPr>
          <p:cNvPr id="5" name="Slide Number Placeholder 4"/>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204776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C00BF-3846-4535-B213-16C22FE01C6F}" type="datetimeFigureOut">
              <a:rPr lang="en-DE" smtClean="0"/>
              <a:t>13/07/2019</a:t>
            </a:fld>
            <a:endParaRPr lang="en-DE"/>
          </a:p>
        </p:txBody>
      </p:sp>
      <p:sp>
        <p:nvSpPr>
          <p:cNvPr id="3" name="Footer Placeholder 2"/>
          <p:cNvSpPr>
            <a:spLocks noGrp="1"/>
          </p:cNvSpPr>
          <p:nvPr>
            <p:ph type="ftr" sz="quarter" idx="11"/>
          </p:nvPr>
        </p:nvSpPr>
        <p:spPr/>
        <p:txBody>
          <a:bodyPr/>
          <a:lstStyle/>
          <a:p>
            <a:endParaRPr lang="en-DE"/>
          </a:p>
        </p:txBody>
      </p:sp>
      <p:sp>
        <p:nvSpPr>
          <p:cNvPr id="4" name="Slide Number Placeholder 3"/>
          <p:cNvSpPr>
            <a:spLocks noGrp="1"/>
          </p:cNvSpPr>
          <p:nvPr>
            <p:ph type="sldNum" sz="quarter" idx="12"/>
          </p:nvPr>
        </p:nvSpPr>
        <p:spPr/>
        <p:txBody>
          <a:bodyPr/>
          <a:lstStyle/>
          <a:p>
            <a:fld id="{FDBB224C-EA49-42AD-A15F-B145FEC85CC0}" type="slidenum">
              <a:rPr lang="en-DE" smtClean="0"/>
              <a:t>‹#›</a:t>
            </a:fld>
            <a:endParaRPr lang="en-DE"/>
          </a:p>
        </p:txBody>
      </p:sp>
    </p:spTree>
    <p:extLst>
      <p:ext uri="{BB962C8B-B14F-4D97-AF65-F5344CB8AC3E}">
        <p14:creationId xmlns:p14="http://schemas.microsoft.com/office/powerpoint/2010/main" val="415205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B9C00BF-3846-4535-B213-16C22FE01C6F}" type="datetimeFigureOut">
              <a:rPr lang="en-DE" smtClean="0"/>
              <a:t>13/07/2019</a:t>
            </a:fld>
            <a:endParaRPr lang="en-DE"/>
          </a:p>
        </p:txBody>
      </p:sp>
      <p:sp>
        <p:nvSpPr>
          <p:cNvPr id="9" name="Footer Placeholder 8"/>
          <p:cNvSpPr>
            <a:spLocks noGrp="1"/>
          </p:cNvSpPr>
          <p:nvPr>
            <p:ph type="ftr" sz="quarter" idx="11"/>
          </p:nvPr>
        </p:nvSpPr>
        <p:spPr/>
        <p:txBody>
          <a:bodyPr/>
          <a:lstStyle>
            <a:lvl1pPr algn="r">
              <a:defRPr/>
            </a:lvl1pPr>
          </a:lstStyle>
          <a:p>
            <a:endParaRPr lang="en-DE"/>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DBB224C-EA49-42AD-A15F-B145FEC85CC0}" type="slidenum">
              <a:rPr lang="en-DE" smtClean="0"/>
              <a:t>‹#›</a:t>
            </a:fld>
            <a:endParaRPr lang="en-DE"/>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8794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B9C00BF-3846-4535-B213-16C22FE01C6F}" type="datetimeFigureOut">
              <a:rPr lang="en-DE" smtClean="0"/>
              <a:t>13/07/2019</a:t>
            </a:fld>
            <a:endParaRPr lang="en-DE"/>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DE"/>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DBB224C-EA49-42AD-A15F-B145FEC85CC0}" type="slidenum">
              <a:rPr lang="en-DE" smtClean="0"/>
              <a:t>‹#›</a:t>
            </a:fld>
            <a:endParaRPr lang="en-DE"/>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708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B9C00BF-3846-4535-B213-16C22FE01C6F}" type="datetimeFigureOut">
              <a:rPr lang="en-DE" smtClean="0"/>
              <a:t>13/07/2019</a:t>
            </a:fld>
            <a:endParaRPr lang="en-DE"/>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DE"/>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DBB224C-EA49-42AD-A15F-B145FEC85CC0}" type="slidenum">
              <a:rPr lang="en-DE" smtClean="0"/>
              <a:t>‹#›</a:t>
            </a:fld>
            <a:endParaRPr lang="en-DE"/>
          </a:p>
        </p:txBody>
      </p:sp>
    </p:spTree>
    <p:extLst>
      <p:ext uri="{BB962C8B-B14F-4D97-AF65-F5344CB8AC3E}">
        <p14:creationId xmlns:p14="http://schemas.microsoft.com/office/powerpoint/2010/main" val="2591785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sb@shivanibuchner.com"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hivanibuchner.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C296-9FEC-4B3F-8AD4-EF75FDD0855B}"/>
              </a:ext>
            </a:extLst>
          </p:cNvPr>
          <p:cNvSpPr>
            <a:spLocks noGrp="1"/>
          </p:cNvSpPr>
          <p:nvPr>
            <p:ph type="ctrTitle"/>
          </p:nvPr>
        </p:nvSpPr>
        <p:spPr/>
        <p:txBody>
          <a:bodyPr/>
          <a:lstStyle/>
          <a:p>
            <a:endParaRPr lang="en-DE"/>
          </a:p>
        </p:txBody>
      </p:sp>
      <p:sp>
        <p:nvSpPr>
          <p:cNvPr id="3" name="Subtitle 2">
            <a:extLst>
              <a:ext uri="{FF2B5EF4-FFF2-40B4-BE49-F238E27FC236}">
                <a16:creationId xmlns:a16="http://schemas.microsoft.com/office/drawing/2014/main" id="{1D9B51D7-C621-4E25-8937-5ED5569917BD}"/>
              </a:ext>
            </a:extLst>
          </p:cNvPr>
          <p:cNvSpPr>
            <a:spLocks noGrp="1"/>
          </p:cNvSpPr>
          <p:nvPr>
            <p:ph type="subTitle" idx="1"/>
          </p:nvPr>
        </p:nvSpPr>
        <p:spPr/>
        <p:txBody>
          <a:bodyPr/>
          <a:lstStyle/>
          <a:p>
            <a:endParaRPr lang="en-DE"/>
          </a:p>
        </p:txBody>
      </p:sp>
      <p:pic>
        <p:nvPicPr>
          <p:cNvPr id="4" name="Picture 3">
            <a:extLst>
              <a:ext uri="{FF2B5EF4-FFF2-40B4-BE49-F238E27FC236}">
                <a16:creationId xmlns:a16="http://schemas.microsoft.com/office/drawing/2014/main" id="{104AAC52-B240-4466-AA19-3481C2F444C3}"/>
              </a:ext>
            </a:extLst>
          </p:cNvPr>
          <p:cNvPicPr>
            <a:picLocks noChangeAspect="1"/>
          </p:cNvPicPr>
          <p:nvPr/>
        </p:nvPicPr>
        <p:blipFill>
          <a:blip r:embed="rId2"/>
          <a:stretch>
            <a:fillRect/>
          </a:stretch>
        </p:blipFill>
        <p:spPr>
          <a:xfrm>
            <a:off x="0" y="0"/>
            <a:ext cx="12192000" cy="6857999"/>
          </a:xfrm>
          <a:prstGeom prst="rect">
            <a:avLst/>
          </a:prstGeom>
        </p:spPr>
      </p:pic>
      <p:sp>
        <p:nvSpPr>
          <p:cNvPr id="5" name="TextBox 4">
            <a:extLst>
              <a:ext uri="{FF2B5EF4-FFF2-40B4-BE49-F238E27FC236}">
                <a16:creationId xmlns:a16="http://schemas.microsoft.com/office/drawing/2014/main" id="{2C1F29C3-DA1B-424A-AA56-4E2163EF9A6C}"/>
              </a:ext>
            </a:extLst>
          </p:cNvPr>
          <p:cNvSpPr txBox="1"/>
          <p:nvPr/>
        </p:nvSpPr>
        <p:spPr>
          <a:xfrm>
            <a:off x="2356703" y="936934"/>
            <a:ext cx="8578390" cy="830997"/>
          </a:xfrm>
          <a:prstGeom prst="rect">
            <a:avLst/>
          </a:prstGeom>
          <a:noFill/>
        </p:spPr>
        <p:txBody>
          <a:bodyPr wrap="square" rtlCol="0">
            <a:spAutoFit/>
          </a:bodyPr>
          <a:lstStyle/>
          <a:p>
            <a:pPr algn="ctr"/>
            <a:r>
              <a:rPr lang="en-US"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Unleash and embrace the power of your uniqueness</a:t>
            </a:r>
          </a:p>
          <a:p>
            <a:r>
              <a:rPr lang="en-US" sz="2400" b="1" i="1" dirty="0"/>
              <a:t>* Self discovery       * Self belief       * Self empowerment</a:t>
            </a:r>
            <a:endParaRPr lang="en-DE" sz="2400" b="1" i="1" dirty="0"/>
          </a:p>
        </p:txBody>
      </p:sp>
      <p:sp>
        <p:nvSpPr>
          <p:cNvPr id="6" name="Rectangle 5">
            <a:extLst>
              <a:ext uri="{FF2B5EF4-FFF2-40B4-BE49-F238E27FC236}">
                <a16:creationId xmlns:a16="http://schemas.microsoft.com/office/drawing/2014/main" id="{96C2A2AB-8B74-4081-A171-9B6DAFFBA479}"/>
              </a:ext>
            </a:extLst>
          </p:cNvPr>
          <p:cNvSpPr/>
          <p:nvPr/>
        </p:nvSpPr>
        <p:spPr>
          <a:xfrm>
            <a:off x="2597286" y="6802"/>
            <a:ext cx="807208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SELF </a:t>
            </a:r>
            <a:r>
              <a:rPr lang="en-US" sz="5400" b="1" dirty="0">
                <a:ln w="9525">
                  <a:solidFill>
                    <a:schemeClr val="bg1"/>
                  </a:solidFill>
                  <a:prstDash val="solid"/>
                </a:ln>
                <a:effectLst>
                  <a:outerShdw blurRad="12700" dist="38100" dir="2700000" algn="tl" rotWithShape="0">
                    <a:schemeClr val="bg1">
                      <a:lumMod val="50000"/>
                    </a:schemeClr>
                  </a:outerShdw>
                </a:effectLst>
              </a:rPr>
              <a:t>ESTEEM</a:t>
            </a: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PROGRAMME</a:t>
            </a:r>
            <a:endParaRPr lang="en-DE"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9123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5" name="Rectangle 4">
            <a:extLst>
              <a:ext uri="{FF2B5EF4-FFF2-40B4-BE49-F238E27FC236}">
                <a16:creationId xmlns:a16="http://schemas.microsoft.com/office/drawing/2014/main" id="{91EC15B9-D703-4950-921D-B575442DC014}"/>
              </a:ext>
            </a:extLst>
          </p:cNvPr>
          <p:cNvSpPr/>
          <p:nvPr/>
        </p:nvSpPr>
        <p:spPr>
          <a:xfrm>
            <a:off x="1436049" y="902864"/>
            <a:ext cx="10152668" cy="4832092"/>
          </a:xfrm>
          <a:prstGeom prst="rect">
            <a:avLst/>
          </a:prstGeom>
        </p:spPr>
        <p:txBody>
          <a:bodyPr wrap="square">
            <a:spAutoFit/>
          </a:bodyPr>
          <a:lstStyle/>
          <a:p>
            <a:r>
              <a:rPr lang="en-US" sz="2800" b="1" i="1" dirty="0">
                <a:latin typeface="Book Antiqua" panose="02040602050305030304" pitchFamily="18" charset="0"/>
              </a:rPr>
              <a:t>“Our deepest fear is not that we are inadequate. Our deepest fear is that we are powerful beyond measure. It is our light, not our darkness that most frightens us. We ask ourselves, ‘Who am I to be brilliant, gorgeous, talented, fabulous?’ Actually, who are you not to be? Your playing small does not serve the world. There is nothing enlightened about shrinking so that other people won’t feel insecure around you. We are all meant to shine, as children do. And as we let our own light shine, we unconsciously give other people permission to do the same. As we are liberated from our own fear, our presence automatically liberates others.” – </a:t>
            </a:r>
            <a:r>
              <a:rPr lang="en-US" sz="2400" b="1" i="1" dirty="0">
                <a:latin typeface="Book Antiqua" panose="02040602050305030304" pitchFamily="18" charset="0"/>
              </a:rPr>
              <a:t>Marianne Williamson</a:t>
            </a:r>
            <a:endParaRPr lang="en-DE" sz="2400" b="1" i="1" dirty="0">
              <a:latin typeface="Book Antiqua" panose="02040602050305030304" pitchFamily="18" charset="0"/>
            </a:endParaRPr>
          </a:p>
        </p:txBody>
      </p:sp>
    </p:spTree>
    <p:extLst>
      <p:ext uri="{BB962C8B-B14F-4D97-AF65-F5344CB8AC3E}">
        <p14:creationId xmlns:p14="http://schemas.microsoft.com/office/powerpoint/2010/main" val="275675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7B6BC-738A-4C74-B4FC-3EC522EF784C}"/>
              </a:ext>
            </a:extLst>
          </p:cNvPr>
          <p:cNvSpPr txBox="1"/>
          <p:nvPr/>
        </p:nvSpPr>
        <p:spPr>
          <a:xfrm>
            <a:off x="754144" y="0"/>
            <a:ext cx="10953947" cy="1446550"/>
          </a:xfrm>
          <a:prstGeom prst="rect">
            <a:avLst/>
          </a:prstGeom>
          <a:noFill/>
        </p:spPr>
        <p:txBody>
          <a:bodyPr wrap="square" rtlCol="0">
            <a:spAutoFit/>
          </a:bodyPr>
          <a:lstStyle/>
          <a:p>
            <a:pPr algn="ctr"/>
            <a:r>
              <a:rPr lang="en-DE" sz="6000" b="1" dirty="0">
                <a:latin typeface="Book Antiqua" panose="02040602050305030304" pitchFamily="18" charset="0"/>
              </a:rPr>
              <a:t>~</a:t>
            </a:r>
          </a:p>
          <a:p>
            <a:pPr algn="ctr"/>
            <a:r>
              <a:rPr lang="en-US" sz="2800" dirty="0">
                <a:effectLst>
                  <a:outerShdw blurRad="38100" dist="38100" dir="2700000" algn="tl">
                    <a:srgbClr val="000000">
                      <a:alpha val="43137"/>
                    </a:srgbClr>
                  </a:outerShdw>
                </a:effectLst>
                <a:latin typeface="Book Antiqua" panose="02040602050305030304" pitchFamily="18" charset="0"/>
              </a:rPr>
              <a:t>CONTACT</a:t>
            </a:r>
          </a:p>
        </p:txBody>
      </p:sp>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3" name="TextBox 2">
            <a:extLst>
              <a:ext uri="{FF2B5EF4-FFF2-40B4-BE49-F238E27FC236}">
                <a16:creationId xmlns:a16="http://schemas.microsoft.com/office/drawing/2014/main" id="{D531EA44-99AB-4B67-96D0-126039817654}"/>
              </a:ext>
            </a:extLst>
          </p:cNvPr>
          <p:cNvSpPr txBox="1"/>
          <p:nvPr/>
        </p:nvSpPr>
        <p:spPr>
          <a:xfrm>
            <a:off x="2432115" y="1630838"/>
            <a:ext cx="7909089" cy="4524315"/>
          </a:xfrm>
          <a:prstGeom prst="rect">
            <a:avLst/>
          </a:prstGeom>
          <a:noFill/>
        </p:spPr>
        <p:txBody>
          <a:bodyPr wrap="square" rtlCol="0">
            <a:spAutoFit/>
          </a:bodyPr>
          <a:lstStyle/>
          <a:p>
            <a:pPr algn="ctr"/>
            <a:r>
              <a:rPr lang="en-US" sz="3200" b="1" i="1" dirty="0">
                <a:latin typeface="Bookman Old Style" panose="02050604050505020204" pitchFamily="18" charset="0"/>
              </a:rPr>
              <a:t>Contact me to find out more!</a:t>
            </a:r>
          </a:p>
          <a:p>
            <a:pPr algn="ctr"/>
            <a:endParaRPr lang="en-US" sz="3200" b="1" i="1" dirty="0">
              <a:latin typeface="Bookman Old Style" panose="02050604050505020204" pitchFamily="18" charset="0"/>
            </a:endParaRPr>
          </a:p>
          <a:p>
            <a:pPr algn="ctr"/>
            <a:r>
              <a:rPr lang="en-US" sz="3200" dirty="0">
                <a:latin typeface="Bookman Old Style" panose="02050604050505020204" pitchFamily="18" charset="0"/>
              </a:rPr>
              <a:t>Shivani Buchner</a:t>
            </a:r>
          </a:p>
          <a:p>
            <a:pPr algn="ctr"/>
            <a:r>
              <a:rPr lang="en-US" sz="3200" dirty="0">
                <a:latin typeface="Bookman Old Style" panose="02050604050505020204" pitchFamily="18" charset="0"/>
                <a:hlinkClick r:id="rId3">
                  <a:extLst>
                    <a:ext uri="{A12FA001-AC4F-418D-AE19-62706E023703}">
                      <ahyp:hlinkClr xmlns:ahyp="http://schemas.microsoft.com/office/drawing/2018/hyperlinkcolor" val="tx"/>
                    </a:ext>
                  </a:extLst>
                </a:hlinkClick>
              </a:rPr>
              <a:t>sb@shivanibuchner.com</a:t>
            </a:r>
            <a:endParaRPr lang="en-US" sz="3200" dirty="0">
              <a:latin typeface="Bookman Old Style" panose="02050604050505020204" pitchFamily="18" charset="0"/>
            </a:endParaRPr>
          </a:p>
          <a:p>
            <a:pPr algn="ctr"/>
            <a:r>
              <a:rPr lang="en-US" sz="3200" dirty="0">
                <a:latin typeface="Bookman Old Style" panose="02050604050505020204" pitchFamily="18" charset="0"/>
                <a:hlinkClick r:id="rId4">
                  <a:extLst>
                    <a:ext uri="{A12FA001-AC4F-418D-AE19-62706E023703}">
                      <ahyp:hlinkClr xmlns:ahyp="http://schemas.microsoft.com/office/drawing/2018/hyperlinkcolor" val="tx"/>
                    </a:ext>
                  </a:extLst>
                </a:hlinkClick>
              </a:rPr>
              <a:t>www.shivanibuchner.com</a:t>
            </a:r>
            <a:endParaRPr lang="en-US" sz="3200" dirty="0">
              <a:latin typeface="Bookman Old Style" panose="02050604050505020204" pitchFamily="18" charset="0"/>
            </a:endParaRPr>
          </a:p>
          <a:p>
            <a:pPr algn="ctr"/>
            <a:endParaRPr lang="en-US" sz="3200" dirty="0">
              <a:latin typeface="Bookman Old Style" panose="02050604050505020204" pitchFamily="18" charset="0"/>
            </a:endParaRPr>
          </a:p>
          <a:p>
            <a:pPr algn="ctr"/>
            <a:r>
              <a:rPr lang="en-US" sz="3200" dirty="0">
                <a:latin typeface="Bookman Old Style" panose="02050604050505020204" pitchFamily="18" charset="0"/>
              </a:rPr>
              <a:t>Participants limited to 10 per group</a:t>
            </a:r>
          </a:p>
          <a:p>
            <a:pPr algn="ctr"/>
            <a:r>
              <a:rPr lang="en-US" sz="3200" dirty="0">
                <a:latin typeface="Bookman Old Style" panose="02050604050505020204" pitchFamily="18" charset="0"/>
              </a:rPr>
              <a:t>Next programme starting Nov 2019</a:t>
            </a:r>
          </a:p>
          <a:p>
            <a:pPr algn="ctr"/>
            <a:endParaRPr lang="en-DE" sz="3200" dirty="0">
              <a:latin typeface="Bookman Old Style" panose="02050604050505020204" pitchFamily="18" charset="0"/>
            </a:endParaRPr>
          </a:p>
        </p:txBody>
      </p:sp>
    </p:spTree>
    <p:extLst>
      <p:ext uri="{BB962C8B-B14F-4D97-AF65-F5344CB8AC3E}">
        <p14:creationId xmlns:p14="http://schemas.microsoft.com/office/powerpoint/2010/main" val="366098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5" name="Rectangle 4">
            <a:extLst>
              <a:ext uri="{FF2B5EF4-FFF2-40B4-BE49-F238E27FC236}">
                <a16:creationId xmlns:a16="http://schemas.microsoft.com/office/drawing/2014/main" id="{91EC15B9-D703-4950-921D-B575442DC014}"/>
              </a:ext>
            </a:extLst>
          </p:cNvPr>
          <p:cNvSpPr/>
          <p:nvPr/>
        </p:nvSpPr>
        <p:spPr>
          <a:xfrm>
            <a:off x="1517715" y="2090642"/>
            <a:ext cx="10152668" cy="2308324"/>
          </a:xfrm>
          <a:prstGeom prst="rect">
            <a:avLst/>
          </a:prstGeom>
        </p:spPr>
        <p:txBody>
          <a:bodyPr wrap="square">
            <a:spAutoFit/>
          </a:bodyPr>
          <a:lstStyle/>
          <a:p>
            <a:r>
              <a:rPr lang="en-US" sz="4000" b="1" i="1" dirty="0">
                <a:latin typeface="Book Antiqua" panose="02040602050305030304" pitchFamily="18" charset="0"/>
              </a:rPr>
              <a:t>“To be yourself in a world that is constantly trying to make you something else is the greatest accomplishment.” – </a:t>
            </a:r>
            <a:r>
              <a:rPr lang="en-US" sz="2400" b="1" i="1" dirty="0">
                <a:latin typeface="Book Antiqua" panose="02040602050305030304" pitchFamily="18" charset="0"/>
              </a:rPr>
              <a:t>Ralph Waldo Emerson</a:t>
            </a:r>
            <a:endParaRPr lang="en-DE" sz="2400" b="1" i="1" dirty="0">
              <a:latin typeface="Book Antiqua" panose="02040602050305030304" pitchFamily="18" charset="0"/>
            </a:endParaRPr>
          </a:p>
        </p:txBody>
      </p:sp>
    </p:spTree>
    <p:extLst>
      <p:ext uri="{BB962C8B-B14F-4D97-AF65-F5344CB8AC3E}">
        <p14:creationId xmlns:p14="http://schemas.microsoft.com/office/powerpoint/2010/main" val="12682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5" name="Rectangle 4">
            <a:extLst>
              <a:ext uri="{FF2B5EF4-FFF2-40B4-BE49-F238E27FC236}">
                <a16:creationId xmlns:a16="http://schemas.microsoft.com/office/drawing/2014/main" id="{91EC15B9-D703-4950-921D-B575442DC014}"/>
              </a:ext>
            </a:extLst>
          </p:cNvPr>
          <p:cNvSpPr/>
          <p:nvPr/>
        </p:nvSpPr>
        <p:spPr>
          <a:xfrm>
            <a:off x="1019666" y="242988"/>
            <a:ext cx="10152668" cy="4524315"/>
          </a:xfrm>
          <a:prstGeom prst="rect">
            <a:avLst/>
          </a:prstGeom>
        </p:spPr>
        <p:txBody>
          <a:bodyPr wrap="square">
            <a:spAutoFit/>
          </a:bodyPr>
          <a:lstStyle/>
          <a:p>
            <a:pPr algn="ctr"/>
            <a:r>
              <a:rPr lang="en-US" sz="6000" b="1" dirty="0">
                <a:latin typeface="Book Antiqua" panose="02040602050305030304" pitchFamily="18" charset="0"/>
              </a:rPr>
              <a:t>~</a:t>
            </a:r>
          </a:p>
          <a:p>
            <a:pPr lvl="0" algn="ctr"/>
            <a:r>
              <a:rPr lang="en-US" sz="2800" dirty="0">
                <a:effectLst>
                  <a:outerShdw blurRad="38100" dist="38100" dir="2700000" algn="tl">
                    <a:srgbClr val="000000">
                      <a:alpha val="43137"/>
                    </a:srgbClr>
                  </a:outerShdw>
                </a:effectLst>
                <a:latin typeface="Book Antiqua" panose="02040602050305030304" pitchFamily="18" charset="0"/>
              </a:rPr>
              <a:t>WHAT IS SELF ESTEEM</a:t>
            </a:r>
          </a:p>
          <a:p>
            <a:pPr lvl="0"/>
            <a:endParaRPr lang="en-US" sz="2800" b="1" i="1" dirty="0">
              <a:latin typeface="Book Antiqua" panose="02040602050305030304" pitchFamily="18" charset="0"/>
            </a:endParaRPr>
          </a:p>
          <a:p>
            <a:pPr lvl="0"/>
            <a:endParaRPr lang="en-US" sz="2800" b="1" i="1" dirty="0">
              <a:latin typeface="Book Antiqua" panose="02040602050305030304" pitchFamily="18" charset="0"/>
            </a:endParaRPr>
          </a:p>
          <a:p>
            <a:pPr lvl="0" algn="ctr"/>
            <a:r>
              <a:rPr lang="en-US" sz="2400" dirty="0">
                <a:latin typeface="Bookman Old Style" panose="02050604050505020204" pitchFamily="18" charset="0"/>
              </a:rPr>
              <a:t>It is about knowing not only what your strengths are but also</a:t>
            </a:r>
          </a:p>
          <a:p>
            <a:pPr lvl="0" algn="ctr"/>
            <a:r>
              <a:rPr lang="en-US" sz="2400" dirty="0">
                <a:latin typeface="Bookman Old Style" panose="02050604050505020204" pitchFamily="18" charset="0"/>
              </a:rPr>
              <a:t>having an aware of your weaknesses. Its about embracing both of these and not allowing these perceived weaknesses to take away any degree of your self worth. For when you do so, you see mistakes and failures as a necessary part of growing and developing and they strengthen rather than weaken you. </a:t>
            </a:r>
            <a:endParaRPr lang="en-DE" sz="2400" dirty="0">
              <a:latin typeface="Bookman Old Style" panose="02050604050505020204" pitchFamily="18" charset="0"/>
            </a:endParaRPr>
          </a:p>
        </p:txBody>
      </p:sp>
    </p:spTree>
    <p:extLst>
      <p:ext uri="{BB962C8B-B14F-4D97-AF65-F5344CB8AC3E}">
        <p14:creationId xmlns:p14="http://schemas.microsoft.com/office/powerpoint/2010/main" val="75640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7B6BC-738A-4C74-B4FC-3EC522EF784C}"/>
              </a:ext>
            </a:extLst>
          </p:cNvPr>
          <p:cNvSpPr txBox="1"/>
          <p:nvPr/>
        </p:nvSpPr>
        <p:spPr>
          <a:xfrm>
            <a:off x="738465" y="82968"/>
            <a:ext cx="10953947" cy="1446550"/>
          </a:xfrm>
          <a:prstGeom prst="rect">
            <a:avLst/>
          </a:prstGeom>
          <a:noFill/>
        </p:spPr>
        <p:txBody>
          <a:bodyPr wrap="square" rtlCol="0">
            <a:spAutoFit/>
          </a:bodyPr>
          <a:lstStyle/>
          <a:p>
            <a:pPr algn="ctr"/>
            <a:r>
              <a:rPr lang="en-US" sz="6000" b="1" dirty="0">
                <a:latin typeface="Book Antiqua" panose="02040602050305030304" pitchFamily="18" charset="0"/>
              </a:rPr>
              <a:t>~</a:t>
            </a:r>
          </a:p>
          <a:p>
            <a:pPr algn="ctr"/>
            <a:r>
              <a:rPr lang="en-US" sz="2800" dirty="0">
                <a:effectLst>
                  <a:outerShdw blurRad="38100" dist="38100" dir="2700000" algn="tl">
                    <a:srgbClr val="000000">
                      <a:alpha val="43137"/>
                    </a:srgbClr>
                  </a:outerShdw>
                </a:effectLst>
                <a:latin typeface="Book Antiqua" panose="02040602050305030304" pitchFamily="18" charset="0"/>
              </a:rPr>
              <a:t>WHY SELF ESTEEM</a:t>
            </a:r>
            <a:endParaRPr lang="en-DE" sz="2800" dirty="0">
              <a:effectLst>
                <a:outerShdw blurRad="38100" dist="38100" dir="2700000" algn="tl">
                  <a:srgbClr val="000000">
                    <a:alpha val="43137"/>
                  </a:srgbClr>
                </a:outerShdw>
              </a:effectLst>
              <a:latin typeface="Book Antiqua" panose="02040602050305030304" pitchFamily="18" charset="0"/>
            </a:endParaRPr>
          </a:p>
        </p:txBody>
      </p:sp>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3" name="TextBox 2">
            <a:extLst>
              <a:ext uri="{FF2B5EF4-FFF2-40B4-BE49-F238E27FC236}">
                <a16:creationId xmlns:a16="http://schemas.microsoft.com/office/drawing/2014/main" id="{1A611473-0BAA-4A2A-B072-7ACD7AE125E6}"/>
              </a:ext>
            </a:extLst>
          </p:cNvPr>
          <p:cNvSpPr txBox="1"/>
          <p:nvPr/>
        </p:nvSpPr>
        <p:spPr>
          <a:xfrm>
            <a:off x="1564849" y="1461154"/>
            <a:ext cx="9709609" cy="5016758"/>
          </a:xfrm>
          <a:prstGeom prst="rect">
            <a:avLst/>
          </a:prstGeom>
          <a:noFill/>
        </p:spPr>
        <p:txBody>
          <a:bodyPr wrap="square" rtlCol="0">
            <a:spAutoFit/>
          </a:bodyPr>
          <a:lstStyle/>
          <a:p>
            <a:r>
              <a:rPr lang="en-US" sz="2000" dirty="0">
                <a:latin typeface="Bookman Old Style" panose="02050604050505020204" pitchFamily="18" charset="0"/>
              </a:rPr>
              <a:t>We live in a time where we are overloaded with information and images of who we should be, how we should live our lives and what we should even look like.  Unless we have clarity of who we truly are and what is important to us, as well as embrace who we are, it becomes increasingly </a:t>
            </a:r>
            <a:r>
              <a:rPr lang="en-US" sz="2000" b="1" dirty="0">
                <a:latin typeface="Bookman Old Style" panose="02050604050505020204" pitchFamily="18" charset="0"/>
              </a:rPr>
              <a:t>difficult to lead a fulfilled life that is in alignment with what is important to us.</a:t>
            </a:r>
          </a:p>
          <a:p>
            <a:endParaRPr lang="en-US" sz="2000" dirty="0">
              <a:latin typeface="Bookman Old Style" panose="02050604050505020204" pitchFamily="18" charset="0"/>
            </a:endParaRPr>
          </a:p>
          <a:p>
            <a:r>
              <a:rPr lang="en-US" sz="2000" dirty="0">
                <a:latin typeface="Bookman Old Style" panose="02050604050505020204" pitchFamily="18" charset="0"/>
              </a:rPr>
              <a:t>The result of this is that we get caught up in a vicious circle of trying to do more and more to live up to these standards to feel better about ourselves. It presents itself in the form of </a:t>
            </a:r>
            <a:r>
              <a:rPr lang="en-US" sz="2000" b="1" dirty="0">
                <a:latin typeface="Bookman Old Style" panose="02050604050505020204" pitchFamily="18" charset="0"/>
              </a:rPr>
              <a:t>never feeling like we have enough time or we never feel like we are enough</a:t>
            </a:r>
            <a:r>
              <a:rPr lang="en-US" sz="2000" dirty="0">
                <a:latin typeface="Bookman Old Style" panose="02050604050505020204" pitchFamily="18" charset="0"/>
              </a:rPr>
              <a:t> because no matter how much we do, we still do not feel fulfilled.</a:t>
            </a:r>
          </a:p>
          <a:p>
            <a:endParaRPr lang="en-US" sz="2000" dirty="0">
              <a:latin typeface="Bookman Old Style" panose="02050604050505020204" pitchFamily="18" charset="0"/>
            </a:endParaRPr>
          </a:p>
          <a:p>
            <a:r>
              <a:rPr lang="en-US" sz="2000" dirty="0">
                <a:latin typeface="Bookman Old Style" panose="02050604050505020204" pitchFamily="18" charset="0"/>
              </a:rPr>
              <a:t>It can also</a:t>
            </a:r>
            <a:r>
              <a:rPr lang="en-US" sz="2000" b="1" dirty="0">
                <a:latin typeface="Bookman Old Style" panose="02050604050505020204" pitchFamily="18" charset="0"/>
              </a:rPr>
              <a:t> limit us from realizing our true and fullest potential </a:t>
            </a:r>
            <a:r>
              <a:rPr lang="en-US" sz="2000" dirty="0">
                <a:latin typeface="Bookman Old Style" panose="02050604050505020204" pitchFamily="18" charset="0"/>
              </a:rPr>
              <a:t>as we are so busy leading the lives that others think we should be leading and busy trying to gain others acceptance and approval, that we lose a sense of our own self and purpose.</a:t>
            </a:r>
            <a:endParaRPr lang="en-DE" sz="2000" dirty="0">
              <a:latin typeface="Bookman Old Style" panose="02050604050505020204" pitchFamily="18" charset="0"/>
            </a:endParaRPr>
          </a:p>
        </p:txBody>
      </p:sp>
    </p:spTree>
    <p:extLst>
      <p:ext uri="{BB962C8B-B14F-4D97-AF65-F5344CB8AC3E}">
        <p14:creationId xmlns:p14="http://schemas.microsoft.com/office/powerpoint/2010/main" val="270225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5" name="Rectangle 4">
            <a:extLst>
              <a:ext uri="{FF2B5EF4-FFF2-40B4-BE49-F238E27FC236}">
                <a16:creationId xmlns:a16="http://schemas.microsoft.com/office/drawing/2014/main" id="{91EC15B9-D703-4950-921D-B575442DC014}"/>
              </a:ext>
            </a:extLst>
          </p:cNvPr>
          <p:cNvSpPr/>
          <p:nvPr/>
        </p:nvSpPr>
        <p:spPr>
          <a:xfrm>
            <a:off x="1436049" y="1459046"/>
            <a:ext cx="10152668" cy="3539430"/>
          </a:xfrm>
          <a:prstGeom prst="rect">
            <a:avLst/>
          </a:prstGeom>
        </p:spPr>
        <p:txBody>
          <a:bodyPr wrap="square">
            <a:spAutoFit/>
          </a:bodyPr>
          <a:lstStyle/>
          <a:p>
            <a:pPr lvl="0"/>
            <a:r>
              <a:rPr lang="en-US" sz="3200" b="1" i="1" dirty="0">
                <a:latin typeface="Book Antiqua" panose="02040602050305030304" pitchFamily="18" charset="0"/>
              </a:rPr>
              <a:t>To be human is to be imperfect and to appreciate all the beauty this brings with it. For it is not others perceived perfections that allow us to connect with them deeply but rather their vulnerabilities and struggles. And in so doing, it makes us realize how we are all so much more alike than different and also intricately connected</a:t>
            </a:r>
            <a:r>
              <a:rPr lang="en-US" sz="3200" i="1" dirty="0">
                <a:latin typeface="Book Antiqua" panose="02040602050305030304" pitchFamily="18" charset="0"/>
              </a:rPr>
              <a:t>.</a:t>
            </a:r>
            <a:endParaRPr lang="en-DE" sz="3200" dirty="0">
              <a:latin typeface="Book Antiqua" panose="02040602050305030304" pitchFamily="18" charset="0"/>
            </a:endParaRPr>
          </a:p>
        </p:txBody>
      </p:sp>
    </p:spTree>
    <p:extLst>
      <p:ext uri="{BB962C8B-B14F-4D97-AF65-F5344CB8AC3E}">
        <p14:creationId xmlns:p14="http://schemas.microsoft.com/office/powerpoint/2010/main" val="55938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7B6BC-738A-4C74-B4FC-3EC522EF784C}"/>
              </a:ext>
            </a:extLst>
          </p:cNvPr>
          <p:cNvSpPr txBox="1"/>
          <p:nvPr/>
        </p:nvSpPr>
        <p:spPr>
          <a:xfrm>
            <a:off x="754144" y="0"/>
            <a:ext cx="10953947" cy="1446550"/>
          </a:xfrm>
          <a:prstGeom prst="rect">
            <a:avLst/>
          </a:prstGeom>
          <a:noFill/>
        </p:spPr>
        <p:txBody>
          <a:bodyPr wrap="square" rtlCol="0">
            <a:spAutoFit/>
          </a:bodyPr>
          <a:lstStyle/>
          <a:p>
            <a:pPr algn="ctr"/>
            <a:r>
              <a:rPr lang="en-DE" sz="6000" b="1" dirty="0">
                <a:latin typeface="Book Antiqua" panose="02040602050305030304" pitchFamily="18" charset="0"/>
              </a:rPr>
              <a:t>~</a:t>
            </a:r>
            <a:endParaRPr lang="en-US" sz="6000" b="1" dirty="0">
              <a:latin typeface="Book Antiqua" panose="02040602050305030304" pitchFamily="18" charset="0"/>
            </a:endParaRPr>
          </a:p>
          <a:p>
            <a:pPr algn="ctr"/>
            <a:r>
              <a:rPr lang="en-US" sz="2800" dirty="0">
                <a:effectLst>
                  <a:outerShdw blurRad="38100" dist="38100" dir="2700000" algn="tl">
                    <a:srgbClr val="000000">
                      <a:alpha val="43137"/>
                    </a:srgbClr>
                  </a:outerShdw>
                </a:effectLst>
                <a:latin typeface="Book Antiqua" panose="02040602050305030304" pitchFamily="18" charset="0"/>
              </a:rPr>
              <a:t>WHY SHOULD YOU JOIN</a:t>
            </a:r>
            <a:endParaRPr lang="en-DE" sz="2800" dirty="0">
              <a:effectLst>
                <a:outerShdw blurRad="38100" dist="38100" dir="2700000" algn="tl">
                  <a:srgbClr val="000000">
                    <a:alpha val="43137"/>
                  </a:srgbClr>
                </a:outerShdw>
              </a:effectLst>
              <a:latin typeface="Book Antiqua" panose="02040602050305030304" pitchFamily="18" charset="0"/>
            </a:endParaRPr>
          </a:p>
        </p:txBody>
      </p:sp>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3" name="TextBox 2">
            <a:extLst>
              <a:ext uri="{FF2B5EF4-FFF2-40B4-BE49-F238E27FC236}">
                <a16:creationId xmlns:a16="http://schemas.microsoft.com/office/drawing/2014/main" id="{1A611473-0BAA-4A2A-B072-7ACD7AE125E6}"/>
              </a:ext>
            </a:extLst>
          </p:cNvPr>
          <p:cNvSpPr txBox="1"/>
          <p:nvPr/>
        </p:nvSpPr>
        <p:spPr>
          <a:xfrm>
            <a:off x="1564849" y="1696825"/>
            <a:ext cx="9709609" cy="5539978"/>
          </a:xfrm>
          <a:prstGeom prst="rect">
            <a:avLst/>
          </a:prstGeom>
          <a:noFill/>
        </p:spPr>
        <p:txBody>
          <a:bodyPr wrap="square" rtlCol="0">
            <a:spAutoFit/>
          </a:bodyPr>
          <a:lstStyle/>
          <a:p>
            <a:pPr algn="ctr"/>
            <a:r>
              <a:rPr lang="en-US" sz="2000" dirty="0">
                <a:latin typeface="Bookman Old Style" panose="02050604050505020204" pitchFamily="18" charset="0"/>
              </a:rPr>
              <a:t>Gain clarity on what your unique strengths and abilities are</a:t>
            </a:r>
          </a:p>
          <a:p>
            <a:pPr algn="ctr"/>
            <a:endParaRPr lang="en-US" sz="2000" dirty="0">
              <a:latin typeface="Bookman Old Style" panose="02050604050505020204" pitchFamily="18" charset="0"/>
            </a:endParaRPr>
          </a:p>
          <a:p>
            <a:pPr algn="ctr"/>
            <a:r>
              <a:rPr lang="en-US" sz="2000" dirty="0">
                <a:latin typeface="Bookman Old Style" panose="02050604050505020204" pitchFamily="18" charset="0"/>
              </a:rPr>
              <a:t>Learn how to acknowledge and deal with your inner critic</a:t>
            </a:r>
          </a:p>
          <a:p>
            <a:pPr algn="ctr"/>
            <a:endParaRPr lang="en-US" sz="2000" dirty="0">
              <a:latin typeface="Bookman Old Style" panose="02050604050505020204" pitchFamily="18" charset="0"/>
            </a:endParaRPr>
          </a:p>
          <a:p>
            <a:pPr algn="ctr"/>
            <a:r>
              <a:rPr lang="en-US" sz="2000" dirty="0">
                <a:latin typeface="Bookman Old Style" panose="02050604050505020204" pitchFamily="18" charset="0"/>
              </a:rPr>
              <a:t>Stop comparing yourself to others</a:t>
            </a:r>
          </a:p>
          <a:p>
            <a:pPr algn="ctr"/>
            <a:endParaRPr lang="en-US" sz="2000" dirty="0">
              <a:latin typeface="Bookman Old Style" panose="02050604050505020204" pitchFamily="18" charset="0"/>
            </a:endParaRPr>
          </a:p>
          <a:p>
            <a:pPr algn="ctr"/>
            <a:r>
              <a:rPr lang="en-US" sz="2000" dirty="0">
                <a:latin typeface="Bookman Old Style" panose="02050604050505020204" pitchFamily="18" charset="0"/>
              </a:rPr>
              <a:t>Learn how to set clear boundaries</a:t>
            </a:r>
          </a:p>
          <a:p>
            <a:pPr algn="ctr"/>
            <a:endParaRPr lang="en-US" sz="2000" dirty="0">
              <a:latin typeface="Bookman Old Style" panose="02050604050505020204" pitchFamily="18" charset="0"/>
            </a:endParaRPr>
          </a:p>
          <a:p>
            <a:pPr algn="ctr"/>
            <a:r>
              <a:rPr lang="en-US" sz="2000" dirty="0">
                <a:latin typeface="Bookman Old Style" panose="02050604050505020204" pitchFamily="18" charset="0"/>
              </a:rPr>
              <a:t>Embrace and accept yourself</a:t>
            </a:r>
          </a:p>
          <a:p>
            <a:pPr algn="ctr"/>
            <a:endParaRPr lang="en-US" sz="2000" dirty="0">
              <a:latin typeface="Bookman Old Style" panose="02050604050505020204" pitchFamily="18" charset="0"/>
            </a:endParaRPr>
          </a:p>
          <a:p>
            <a:pPr algn="ctr"/>
            <a:r>
              <a:rPr lang="en-US" sz="2000" dirty="0">
                <a:latin typeface="Bookman Old Style" panose="02050604050505020204" pitchFamily="18" charset="0"/>
              </a:rPr>
              <a:t>Gain an inner strength and strong sense of who you are which allows you to not only utilize your fullest potential but gain inner peace and fulfillment</a:t>
            </a:r>
          </a:p>
          <a:p>
            <a:pPr algn="ctr"/>
            <a:endParaRPr lang="en-US" sz="2000" dirty="0">
              <a:latin typeface="Bookman Old Style" panose="02050604050505020204" pitchFamily="18" charset="0"/>
            </a:endParaRPr>
          </a:p>
          <a:p>
            <a:pPr algn="ctr"/>
            <a:r>
              <a:rPr lang="en-US" sz="2000" dirty="0">
                <a:latin typeface="Bookman Old Style" panose="02050604050505020204" pitchFamily="18" charset="0"/>
              </a:rPr>
              <a:t>Discover and define your own vision of success and develop the courage to live it free from fear of judgment</a:t>
            </a:r>
          </a:p>
          <a:p>
            <a:endParaRPr lang="en-US" dirty="0"/>
          </a:p>
          <a:p>
            <a:endParaRPr lang="en-US" dirty="0"/>
          </a:p>
          <a:p>
            <a:endParaRPr lang="en-DE" dirty="0"/>
          </a:p>
        </p:txBody>
      </p:sp>
    </p:spTree>
    <p:extLst>
      <p:ext uri="{BB962C8B-B14F-4D97-AF65-F5344CB8AC3E}">
        <p14:creationId xmlns:p14="http://schemas.microsoft.com/office/powerpoint/2010/main" val="2760347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5" name="Rectangle 4">
            <a:extLst>
              <a:ext uri="{FF2B5EF4-FFF2-40B4-BE49-F238E27FC236}">
                <a16:creationId xmlns:a16="http://schemas.microsoft.com/office/drawing/2014/main" id="{91EC15B9-D703-4950-921D-B575442DC014}"/>
              </a:ext>
            </a:extLst>
          </p:cNvPr>
          <p:cNvSpPr/>
          <p:nvPr/>
        </p:nvSpPr>
        <p:spPr>
          <a:xfrm>
            <a:off x="1436049" y="1665339"/>
            <a:ext cx="10152668" cy="3662541"/>
          </a:xfrm>
          <a:prstGeom prst="rect">
            <a:avLst/>
          </a:prstGeom>
        </p:spPr>
        <p:txBody>
          <a:bodyPr wrap="square">
            <a:spAutoFit/>
          </a:bodyPr>
          <a:lstStyle/>
          <a:p>
            <a:r>
              <a:rPr lang="en-US" sz="3200" b="1" i="1" dirty="0">
                <a:latin typeface="Book Antiqua" panose="02040602050305030304" pitchFamily="18" charset="0"/>
              </a:rPr>
              <a:t>Focus your thoughts, energy and time on further developing that which you are already great at. Do not allow your inner critic to consume your thoughts and energy and detract from this focus as it does not serve you. And then watch as an abundance of peace and fulfillment creeps its way into your life</a:t>
            </a:r>
            <a:r>
              <a:rPr lang="en-US" sz="4000" b="1" i="1" dirty="0">
                <a:latin typeface="Book Antiqua" panose="02040602050305030304" pitchFamily="18" charset="0"/>
              </a:rPr>
              <a:t> </a:t>
            </a:r>
            <a:r>
              <a:rPr lang="en-US" sz="3200" b="1" i="1" dirty="0">
                <a:latin typeface="Book Antiqua" panose="02040602050305030304" pitchFamily="18" charset="0"/>
              </a:rPr>
              <a:t>and you grow into the person you truly are.</a:t>
            </a:r>
            <a:endParaRPr lang="en-DE" sz="2400" b="1" i="1" dirty="0">
              <a:latin typeface="Book Antiqua" panose="02040602050305030304" pitchFamily="18" charset="0"/>
            </a:endParaRPr>
          </a:p>
        </p:txBody>
      </p:sp>
    </p:spTree>
    <p:extLst>
      <p:ext uri="{BB962C8B-B14F-4D97-AF65-F5344CB8AC3E}">
        <p14:creationId xmlns:p14="http://schemas.microsoft.com/office/powerpoint/2010/main" val="187220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7B6BC-738A-4C74-B4FC-3EC522EF784C}"/>
              </a:ext>
            </a:extLst>
          </p:cNvPr>
          <p:cNvSpPr txBox="1"/>
          <p:nvPr/>
        </p:nvSpPr>
        <p:spPr>
          <a:xfrm>
            <a:off x="754144" y="0"/>
            <a:ext cx="10953947" cy="1877437"/>
          </a:xfrm>
          <a:prstGeom prst="rect">
            <a:avLst/>
          </a:prstGeom>
          <a:noFill/>
        </p:spPr>
        <p:txBody>
          <a:bodyPr wrap="square" rtlCol="0">
            <a:spAutoFit/>
          </a:bodyPr>
          <a:lstStyle/>
          <a:p>
            <a:pPr algn="ctr"/>
            <a:r>
              <a:rPr lang="en-DE" sz="6000" b="1" dirty="0">
                <a:latin typeface="Book Antiqua" panose="02040602050305030304" pitchFamily="18" charset="0"/>
              </a:rPr>
              <a:t>~</a:t>
            </a:r>
            <a:endParaRPr lang="en-US" sz="6000" b="1" dirty="0">
              <a:latin typeface="Book Antiqua" panose="02040602050305030304" pitchFamily="18" charset="0"/>
            </a:endParaRPr>
          </a:p>
          <a:p>
            <a:pPr algn="ctr"/>
            <a:r>
              <a:rPr lang="en-US" sz="2800" dirty="0">
                <a:effectLst>
                  <a:outerShdw blurRad="38100" dist="38100" dir="2700000" algn="tl">
                    <a:srgbClr val="000000">
                      <a:alpha val="43137"/>
                    </a:srgbClr>
                  </a:outerShdw>
                </a:effectLst>
                <a:latin typeface="Book Antiqua" panose="02040602050305030304" pitchFamily="18" charset="0"/>
              </a:rPr>
              <a:t>HOW IS THE PROGRAMME STRUCTURED TO DEVELOP SELF ESTEEM AND CONFIDENCE</a:t>
            </a:r>
          </a:p>
        </p:txBody>
      </p:sp>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3" name="TextBox 2">
            <a:extLst>
              <a:ext uri="{FF2B5EF4-FFF2-40B4-BE49-F238E27FC236}">
                <a16:creationId xmlns:a16="http://schemas.microsoft.com/office/drawing/2014/main" id="{1A611473-0BAA-4A2A-B072-7ACD7AE125E6}"/>
              </a:ext>
            </a:extLst>
          </p:cNvPr>
          <p:cNvSpPr txBox="1"/>
          <p:nvPr/>
        </p:nvSpPr>
        <p:spPr>
          <a:xfrm>
            <a:off x="1121790" y="2526383"/>
            <a:ext cx="10466927" cy="4031873"/>
          </a:xfrm>
          <a:prstGeom prst="rect">
            <a:avLst/>
          </a:prstGeom>
          <a:noFill/>
        </p:spPr>
        <p:txBody>
          <a:bodyPr wrap="square" rtlCol="0">
            <a:spAutoFit/>
          </a:bodyPr>
          <a:lstStyle/>
          <a:p>
            <a:pPr algn="ctr"/>
            <a:r>
              <a:rPr lang="en-US" sz="2000" b="1" dirty="0">
                <a:latin typeface="Bookman Old Style" panose="02050604050505020204" pitchFamily="18" charset="0"/>
              </a:rPr>
              <a:t>Self Discovery</a:t>
            </a:r>
            <a:r>
              <a:rPr lang="en-US" sz="2000" dirty="0">
                <a:latin typeface="Bookman Old Style" panose="02050604050505020204" pitchFamily="18" charset="0"/>
              </a:rPr>
              <a:t>: Gain clarity on your values, strengths, goals, what energizes and depletes your energy</a:t>
            </a:r>
          </a:p>
          <a:p>
            <a:pPr algn="ctr"/>
            <a:r>
              <a:rPr lang="en-US" sz="2000" b="1" dirty="0">
                <a:latin typeface="Bookman Old Style" panose="02050604050505020204" pitchFamily="18" charset="0"/>
              </a:rPr>
              <a:t>~</a:t>
            </a:r>
          </a:p>
          <a:p>
            <a:pPr algn="ctr"/>
            <a:r>
              <a:rPr lang="en-US" sz="2000" b="1" dirty="0">
                <a:latin typeface="Bookman Old Style" panose="02050604050505020204" pitchFamily="18" charset="0"/>
              </a:rPr>
              <a:t>Self Compassion: </a:t>
            </a:r>
            <a:r>
              <a:rPr lang="en-US" sz="2000" dirty="0">
                <a:latin typeface="Bookman Old Style" panose="02050604050505020204" pitchFamily="18" charset="0"/>
              </a:rPr>
              <a:t>Identifying your inner critic and learning how to constructively deal with it</a:t>
            </a:r>
          </a:p>
          <a:p>
            <a:pPr algn="ctr"/>
            <a:r>
              <a:rPr lang="en-US" sz="2000" b="1" dirty="0">
                <a:latin typeface="Bookman Old Style" panose="02050604050505020204" pitchFamily="18" charset="0"/>
              </a:rPr>
              <a:t>~</a:t>
            </a:r>
          </a:p>
          <a:p>
            <a:pPr algn="ctr"/>
            <a:r>
              <a:rPr lang="en-US" sz="2000" b="1" dirty="0">
                <a:latin typeface="Bookman Old Style" panose="02050604050505020204" pitchFamily="18" charset="0"/>
              </a:rPr>
              <a:t>Affirm Self Worth: </a:t>
            </a:r>
            <a:r>
              <a:rPr lang="en-US" sz="2000" dirty="0">
                <a:latin typeface="Bookman Old Style" panose="02050604050505020204" pitchFamily="18" charset="0"/>
              </a:rPr>
              <a:t>Learning how to constructively deal with setbacks and acknowledge your self worth           </a:t>
            </a:r>
          </a:p>
          <a:p>
            <a:pPr algn="ctr"/>
            <a:r>
              <a:rPr lang="en-US" sz="2000" b="1" dirty="0">
                <a:latin typeface="Bookman Old Style" panose="02050604050505020204" pitchFamily="18" charset="0"/>
              </a:rPr>
              <a:t>~</a:t>
            </a:r>
          </a:p>
          <a:p>
            <a:pPr algn="ctr"/>
            <a:r>
              <a:rPr lang="en-US" sz="2000" b="1" dirty="0">
                <a:latin typeface="Bookman Old Style" panose="02050604050505020204" pitchFamily="18" charset="0"/>
              </a:rPr>
              <a:t>Micro – Steps: </a:t>
            </a:r>
            <a:r>
              <a:rPr lang="en-US" sz="2000" dirty="0">
                <a:latin typeface="Bookman Old Style" panose="02050604050505020204" pitchFamily="18" charset="0"/>
              </a:rPr>
              <a:t>Setting small achievable micro goals and commit to action to nurture your self worth </a:t>
            </a:r>
            <a:endParaRPr lang="en-US" sz="2000" b="1" dirty="0">
              <a:latin typeface="Bookman Old Style" panose="02050604050505020204" pitchFamily="18" charset="0"/>
            </a:endParaRPr>
          </a:p>
          <a:p>
            <a:endParaRPr lang="en-US" dirty="0"/>
          </a:p>
          <a:p>
            <a:endParaRPr lang="en-DE" dirty="0"/>
          </a:p>
        </p:txBody>
      </p:sp>
    </p:spTree>
    <p:extLst>
      <p:ext uri="{BB962C8B-B14F-4D97-AF65-F5344CB8AC3E}">
        <p14:creationId xmlns:p14="http://schemas.microsoft.com/office/powerpoint/2010/main" val="307412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7B6BC-738A-4C74-B4FC-3EC522EF784C}"/>
              </a:ext>
            </a:extLst>
          </p:cNvPr>
          <p:cNvSpPr txBox="1"/>
          <p:nvPr/>
        </p:nvSpPr>
        <p:spPr>
          <a:xfrm>
            <a:off x="754144" y="0"/>
            <a:ext cx="10953947" cy="1446550"/>
          </a:xfrm>
          <a:prstGeom prst="rect">
            <a:avLst/>
          </a:prstGeom>
          <a:noFill/>
        </p:spPr>
        <p:txBody>
          <a:bodyPr wrap="square" rtlCol="0">
            <a:spAutoFit/>
          </a:bodyPr>
          <a:lstStyle/>
          <a:p>
            <a:pPr algn="ctr"/>
            <a:r>
              <a:rPr lang="en-DE" sz="6000" b="1" dirty="0">
                <a:latin typeface="Book Antiqua" panose="02040602050305030304" pitchFamily="18" charset="0"/>
              </a:rPr>
              <a:t>~</a:t>
            </a:r>
            <a:endParaRPr lang="en-US" sz="6000" b="1" dirty="0">
              <a:latin typeface="Book Antiqua" panose="02040602050305030304" pitchFamily="18" charset="0"/>
            </a:endParaRPr>
          </a:p>
          <a:p>
            <a:pPr algn="ctr"/>
            <a:r>
              <a:rPr lang="en-US" sz="2800" dirty="0">
                <a:effectLst>
                  <a:outerShdw blurRad="38100" dist="38100" dir="2700000" algn="tl">
                    <a:srgbClr val="000000">
                      <a:alpha val="43137"/>
                    </a:srgbClr>
                  </a:outerShdw>
                </a:effectLst>
                <a:latin typeface="Book Antiqua" panose="02040602050305030304" pitchFamily="18" charset="0"/>
              </a:rPr>
              <a:t>WHAT DOES THE 6 MONTH PROGRAMME INCLUDE</a:t>
            </a:r>
          </a:p>
        </p:txBody>
      </p:sp>
      <p:pic>
        <p:nvPicPr>
          <p:cNvPr id="4" name="Picture 3">
            <a:extLst>
              <a:ext uri="{FF2B5EF4-FFF2-40B4-BE49-F238E27FC236}">
                <a16:creationId xmlns:a16="http://schemas.microsoft.com/office/drawing/2014/main" id="{B321686E-1D78-4C8C-8848-FCF9B1E7D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8717" y="82968"/>
            <a:ext cx="499588" cy="533459"/>
          </a:xfrm>
          <a:prstGeom prst="rect">
            <a:avLst/>
          </a:prstGeom>
        </p:spPr>
      </p:pic>
      <p:sp>
        <p:nvSpPr>
          <p:cNvPr id="3" name="TextBox 2">
            <a:extLst>
              <a:ext uri="{FF2B5EF4-FFF2-40B4-BE49-F238E27FC236}">
                <a16:creationId xmlns:a16="http://schemas.microsoft.com/office/drawing/2014/main" id="{1A611473-0BAA-4A2A-B072-7ACD7AE125E6}"/>
              </a:ext>
            </a:extLst>
          </p:cNvPr>
          <p:cNvSpPr txBox="1"/>
          <p:nvPr/>
        </p:nvSpPr>
        <p:spPr>
          <a:xfrm>
            <a:off x="1121790" y="2215299"/>
            <a:ext cx="10466927" cy="4370427"/>
          </a:xfrm>
          <a:prstGeom prst="rect">
            <a:avLst/>
          </a:prstGeom>
          <a:noFill/>
        </p:spPr>
        <p:txBody>
          <a:bodyPr wrap="square" rtlCol="0">
            <a:spAutoFit/>
          </a:bodyPr>
          <a:lstStyle/>
          <a:p>
            <a:pPr algn="ctr"/>
            <a:r>
              <a:rPr lang="en-US" sz="2000" dirty="0">
                <a:latin typeface="Bookman Old Style" panose="02050604050505020204" pitchFamily="18" charset="0"/>
              </a:rPr>
              <a:t>12 INDIVIDUAL 1 ON 1 COACHING SESSIONS* ( 1 x 1,5 hours, 11 x 1 hour )</a:t>
            </a:r>
          </a:p>
          <a:p>
            <a:pPr algn="ctr"/>
            <a:r>
              <a:rPr lang="en-US" sz="2800" dirty="0">
                <a:latin typeface="Bookman Old Style" panose="02050604050505020204" pitchFamily="18" charset="0"/>
              </a:rPr>
              <a:t>~ </a:t>
            </a:r>
          </a:p>
          <a:p>
            <a:pPr algn="ctr"/>
            <a:r>
              <a:rPr lang="en-US" sz="2000" dirty="0">
                <a:latin typeface="Bookman Old Style" panose="02050604050505020204" pitchFamily="18" charset="0"/>
              </a:rPr>
              <a:t>3 GROUP COACHING SESSIONS*   (  4 hours each)</a:t>
            </a:r>
          </a:p>
          <a:p>
            <a:pPr algn="ctr"/>
            <a:r>
              <a:rPr lang="en-US" sz="2800" dirty="0">
                <a:latin typeface="Bookman Old Style" panose="02050604050505020204" pitchFamily="18" charset="0"/>
              </a:rPr>
              <a:t>~ </a:t>
            </a:r>
          </a:p>
          <a:p>
            <a:pPr algn="ctr"/>
            <a:r>
              <a:rPr lang="en-US" sz="2000" dirty="0">
                <a:latin typeface="Bookman Old Style" panose="02050604050505020204" pitchFamily="18" charset="0"/>
              </a:rPr>
              <a:t>A COMMUNITY TO SHARE CHALLENGES AND EXPERIENCES WITH</a:t>
            </a:r>
          </a:p>
          <a:p>
            <a:pPr algn="ctr"/>
            <a:r>
              <a:rPr lang="en-US" sz="2800" dirty="0">
                <a:latin typeface="Bookman Old Style" panose="02050604050505020204" pitchFamily="18" charset="0"/>
              </a:rPr>
              <a:t>~</a:t>
            </a:r>
            <a:r>
              <a:rPr lang="en-US" sz="2000" dirty="0">
                <a:latin typeface="Bookman Old Style" panose="02050604050505020204" pitchFamily="18" charset="0"/>
              </a:rPr>
              <a:t> </a:t>
            </a:r>
          </a:p>
          <a:p>
            <a:pPr algn="ctr"/>
            <a:r>
              <a:rPr lang="en-US" sz="2000" dirty="0">
                <a:latin typeface="Bookman Old Style" panose="02050604050505020204" pitchFamily="18" charset="0"/>
              </a:rPr>
              <a:t>2 FREE WORKBOOKS</a:t>
            </a:r>
          </a:p>
          <a:p>
            <a:pPr algn="ctr"/>
            <a:endParaRPr lang="en-US" sz="2000" b="1" dirty="0">
              <a:latin typeface="Book Antiqua" panose="02040602050305030304" pitchFamily="18" charset="0"/>
            </a:endParaRPr>
          </a:p>
          <a:p>
            <a:pPr algn="ctr"/>
            <a:endParaRPr lang="en-US" sz="2000" b="1" dirty="0">
              <a:latin typeface="Book Antiqua" panose="02040602050305030304" pitchFamily="18" charset="0"/>
            </a:endParaRPr>
          </a:p>
          <a:p>
            <a:pPr algn="ctr"/>
            <a:endParaRPr lang="en-US" sz="2000" b="1" dirty="0">
              <a:latin typeface="Book Antiqua" panose="02040602050305030304" pitchFamily="18" charset="0"/>
            </a:endParaRPr>
          </a:p>
          <a:p>
            <a:pPr algn="ctr"/>
            <a:endParaRPr lang="en-US" sz="2000" b="1" dirty="0">
              <a:latin typeface="Book Antiqua" panose="02040602050305030304" pitchFamily="18" charset="0"/>
            </a:endParaRPr>
          </a:p>
          <a:p>
            <a:pPr algn="ctr"/>
            <a:r>
              <a:rPr lang="en-US" sz="1200" b="1" dirty="0">
                <a:latin typeface="Book Antiqua" panose="02040602050305030304" pitchFamily="18" charset="0"/>
              </a:rPr>
              <a:t>* </a:t>
            </a:r>
            <a:r>
              <a:rPr lang="en-US" sz="1600" b="1" dirty="0">
                <a:latin typeface="Book Antiqua" panose="02040602050305030304" pitchFamily="18" charset="0"/>
              </a:rPr>
              <a:t>Coaching and group sessions possible in person or via video calls</a:t>
            </a:r>
            <a:endParaRPr lang="en-US" sz="1600" dirty="0"/>
          </a:p>
          <a:p>
            <a:endParaRPr lang="en-DE" dirty="0"/>
          </a:p>
        </p:txBody>
      </p:sp>
    </p:spTree>
    <p:extLst>
      <p:ext uri="{BB962C8B-B14F-4D97-AF65-F5344CB8AC3E}">
        <p14:creationId xmlns:p14="http://schemas.microsoft.com/office/powerpoint/2010/main" val="2204374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17294</TotalTime>
  <Words>851</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Book Antiqua</vt:lpstr>
      <vt:lpstr>Bookman Old Style</vt:lpstr>
      <vt:lpstr>Century Gothic</vt:lpstr>
      <vt:lpstr>Garamond</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Shivani</dc:creator>
  <cp:lastModifiedBy>Shivani</cp:lastModifiedBy>
  <cp:revision>35</cp:revision>
  <dcterms:created xsi:type="dcterms:W3CDTF">2019-07-12T09:46:45Z</dcterms:created>
  <dcterms:modified xsi:type="dcterms:W3CDTF">2019-07-25T08:24:35Z</dcterms:modified>
</cp:coreProperties>
</file>